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handoutMasterIdLst>
    <p:handoutMasterId r:id="rId17"/>
  </p:handoutMasterIdLst>
  <p:sldIdLst>
    <p:sldId id="265" r:id="rId2"/>
    <p:sldId id="310" r:id="rId3"/>
    <p:sldId id="311" r:id="rId4"/>
    <p:sldId id="313" r:id="rId5"/>
    <p:sldId id="312" r:id="rId6"/>
    <p:sldId id="314" r:id="rId7"/>
    <p:sldId id="315" r:id="rId8"/>
    <p:sldId id="316" r:id="rId9"/>
    <p:sldId id="318" r:id="rId10"/>
    <p:sldId id="319" r:id="rId11"/>
    <p:sldId id="320" r:id="rId12"/>
    <p:sldId id="322" r:id="rId13"/>
    <p:sldId id="321" r:id="rId14"/>
    <p:sldId id="323" r:id="rId15"/>
  </p:sldIdLst>
  <p:sldSz cx="12188825" cy="6858000"/>
  <p:notesSz cx="6858000" cy="9144000"/>
  <p:custDataLst>
    <p:tags r:id="rId1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9" autoAdjust="0"/>
  </p:normalViewPr>
  <p:slideViewPr>
    <p:cSldViewPr showGuides="1">
      <p:cViewPr varScale="1">
        <p:scale>
          <a:sx n="66" d="100"/>
          <a:sy n="66" d="100"/>
        </p:scale>
        <p:origin x="672" y="32"/>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5/16/2024</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5/16/2024</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5/16/2024</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5/16/2024</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5/16/2024</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5/16/2024</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5/16/2024</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5/16/2024</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5/16/2024</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5/16/2024</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5/16/2024</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5/16/2024</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5/16/2024</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webp"/><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33772" y="260648"/>
            <a:ext cx="8229600" cy="2175520"/>
          </a:xfrm>
        </p:spPr>
        <p:txBody>
          <a:bodyPr/>
          <a:lstStyle/>
          <a:p>
            <a:r>
              <a:rPr lang="en-US" sz="6000" dirty="0"/>
              <a:t>Hotel Aggregator Analysis</a:t>
            </a:r>
            <a:br>
              <a:rPr lang="en-US" dirty="0"/>
            </a:br>
            <a:r>
              <a:rPr lang="en-US" sz="2800" dirty="0"/>
              <a:t>In </a:t>
            </a:r>
            <a:r>
              <a:rPr lang="en-US" sz="2800" dirty="0" err="1"/>
              <a:t>PowerBI</a:t>
            </a:r>
            <a:endParaRPr lang="en-US" sz="2800" dirty="0"/>
          </a:p>
        </p:txBody>
      </p:sp>
      <p:sp>
        <p:nvSpPr>
          <p:cNvPr id="4" name="Subtitle 3"/>
          <p:cNvSpPr>
            <a:spLocks noGrp="1"/>
          </p:cNvSpPr>
          <p:nvPr>
            <p:ph type="subTitle" idx="1"/>
          </p:nvPr>
        </p:nvSpPr>
        <p:spPr>
          <a:xfrm>
            <a:off x="261764" y="5877272"/>
            <a:ext cx="8229600" cy="1219200"/>
          </a:xfrm>
        </p:spPr>
        <p:txBody>
          <a:bodyPr>
            <a:normAutofit/>
          </a:bodyPr>
          <a:lstStyle/>
          <a:p>
            <a:r>
              <a:rPr lang="it-IT" sz="4000" dirty="0">
                <a:latin typeface="Bell MT" panose="02020503060305020303" pitchFamily="18" charset="0"/>
                <a:cs typeface="Arial" panose="020B0604020202020204" pitchFamily="34" charset="0"/>
              </a:rPr>
              <a:t>BY :HARSH SAHU</a:t>
            </a:r>
          </a:p>
        </p:txBody>
      </p:sp>
      <p:pic>
        <p:nvPicPr>
          <p:cNvPr id="5" name="Picture 4">
            <a:extLst>
              <a:ext uri="{FF2B5EF4-FFF2-40B4-BE49-F238E27FC236}">
                <a16:creationId xmlns:a16="http://schemas.microsoft.com/office/drawing/2014/main" id="{0B9F18E7-C36B-7494-1175-792649BBC2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8308" y="2708920"/>
            <a:ext cx="6737306" cy="3793946"/>
          </a:xfrm>
          <a:prstGeom prst="rect">
            <a:avLst/>
          </a:prstGeom>
        </p:spPr>
      </p:pic>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Add a Slide Title - 5</a:t>
            </a:r>
          </a:p>
        </p:txBody>
      </p:sp>
      <p:sp>
        <p:nvSpPr>
          <p:cNvPr id="4" name="Text Placeholder 3"/>
          <p:cNvSpPr>
            <a:spLocks noGrp="1"/>
          </p:cNvSpPr>
          <p:nvPr>
            <p:ph type="body" sz="half" idx="2"/>
          </p:nvPr>
        </p:nvSpPr>
        <p:spPr/>
        <p:txBody>
          <a:bodyPr/>
          <a:lstStyle/>
          <a:p>
            <a:endParaRPr lang="en-US" dirty="0"/>
          </a:p>
        </p:txBody>
      </p:sp>
      <p:pic>
        <p:nvPicPr>
          <p:cNvPr id="14" name="Picture Placeholder 13">
            <a:extLst>
              <a:ext uri="{FF2B5EF4-FFF2-40B4-BE49-F238E27FC236}">
                <a16:creationId xmlns:a16="http://schemas.microsoft.com/office/drawing/2014/main" id="{CCAB7A4E-9B8F-7FF9-C44E-58CB0BE95AF1}"/>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246" t="1145" r="399"/>
          <a:stretch/>
        </p:blipFill>
        <p:spPr>
          <a:xfrm>
            <a:off x="477788" y="393700"/>
            <a:ext cx="11305256" cy="6091970"/>
          </a:xfrm>
        </p:spPr>
      </p:pic>
    </p:spTree>
    <p:extLst>
      <p:ext uri="{BB962C8B-B14F-4D97-AF65-F5344CB8AC3E}">
        <p14:creationId xmlns:p14="http://schemas.microsoft.com/office/powerpoint/2010/main" val="110850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A556B-08A0-DF43-5BC0-82902F9366F0}"/>
              </a:ext>
            </a:extLst>
          </p:cNvPr>
          <p:cNvSpPr>
            <a:spLocks noGrp="1"/>
          </p:cNvSpPr>
          <p:nvPr>
            <p:ph type="title"/>
          </p:nvPr>
        </p:nvSpPr>
        <p:spPr>
          <a:xfrm>
            <a:off x="549796" y="0"/>
            <a:ext cx="5590355" cy="1196752"/>
          </a:xfrm>
        </p:spPr>
        <p:txBody>
          <a:bodyPr>
            <a:normAutofit/>
          </a:bodyPr>
          <a:lstStyle/>
          <a:p>
            <a:r>
              <a:rPr lang="en-US" sz="4400" dirty="0"/>
              <a:t>Key insights</a:t>
            </a:r>
            <a:br>
              <a:rPr lang="en-US" sz="2400" dirty="0"/>
            </a:br>
            <a:endParaRPr lang="en-IN" sz="2200" dirty="0"/>
          </a:p>
        </p:txBody>
      </p:sp>
      <p:sp>
        <p:nvSpPr>
          <p:cNvPr id="3" name="Text Placeholder 2">
            <a:extLst>
              <a:ext uri="{FF2B5EF4-FFF2-40B4-BE49-F238E27FC236}">
                <a16:creationId xmlns:a16="http://schemas.microsoft.com/office/drawing/2014/main" id="{193B5D71-18B8-ED82-7A61-A30331016F81}"/>
              </a:ext>
            </a:extLst>
          </p:cNvPr>
          <p:cNvSpPr>
            <a:spLocks noGrp="1"/>
          </p:cNvSpPr>
          <p:nvPr>
            <p:ph type="body" sz="half" idx="2"/>
          </p:nvPr>
        </p:nvSpPr>
        <p:spPr>
          <a:xfrm flipH="1">
            <a:off x="117747" y="980728"/>
            <a:ext cx="12071078" cy="5688632"/>
          </a:xfrm>
        </p:spPr>
        <p:txBody>
          <a:bodyPr>
            <a:normAutofit/>
          </a:bodyPr>
          <a:lstStyle/>
          <a:p>
            <a:pPr marL="342900" indent="-342900">
              <a:buFont typeface="Arial" panose="020B0604020202020204" pitchFamily="34" charset="0"/>
              <a:buChar char="•"/>
            </a:pPr>
            <a:r>
              <a:rPr lang="en-US" sz="2400" dirty="0"/>
              <a:t>Geographical insights: Provides insights into the distribution of listings in popular neighborhoods, host locations, and host neighborhoods. It shows where properties are concentrated, where hosts are based, and which areas are popular among hosts and guests.</a:t>
            </a:r>
          </a:p>
          <a:p>
            <a:pPr marL="342900" indent="-342900">
              <a:buFont typeface="Arial" panose="020B0604020202020204" pitchFamily="34" charset="0"/>
              <a:buChar char="•"/>
            </a:pPr>
            <a:r>
              <a:rPr lang="en-US" sz="2400" dirty="0"/>
              <a:t>Pricing &amp; availability analysis: It showcases average prices for different property types, room types, and based on accommodates.</a:t>
            </a:r>
          </a:p>
          <a:p>
            <a:pPr marL="342900" indent="-342900">
              <a:buFont typeface="Arial" panose="020B0604020202020204" pitchFamily="34" charset="0"/>
              <a:buChar char="•"/>
            </a:pPr>
            <a:r>
              <a:rPr lang="en-US" sz="2400" dirty="0"/>
              <a:t>Host performance: Presents insights into host performance metrics such as host response time, host verification methods, and host status. By analyzing this data, one can understand the distribution of host response times, verification methods used by hosts, and the proportion of super hosts versus regular hosts.</a:t>
            </a:r>
          </a:p>
          <a:p>
            <a:pPr marL="342900" indent="-342900">
              <a:buFont typeface="Arial" panose="020B0604020202020204" pitchFamily="34" charset="0"/>
              <a:buChar char="•"/>
            </a:pPr>
            <a:r>
              <a:rPr lang="en-US" sz="2400" dirty="0"/>
              <a:t>Review scores &amp; guest satisfaction: It displays the relationship between review scores and host listing counts, host total listings count by year, and review scores based on property and room types. This data helps in understanding guest satisfaction levels, trends in review scores over time, and the impact of property and room types on guest experiences.</a:t>
            </a:r>
          </a:p>
          <a:p>
            <a:pPr marL="342900" indent="-342900">
              <a:buFont typeface="Arial" panose="020B0604020202020204" pitchFamily="34" charset="0"/>
              <a:buChar char="•"/>
            </a:pPr>
            <a:r>
              <a:rPr lang="en-US" sz="2400" dirty="0"/>
              <a:t>Property type &amp; room analysis: It presents the count of different property types and room types, showcasing the distribution of accommodation options.</a:t>
            </a:r>
            <a:endParaRPr lang="en-IN" sz="2400" dirty="0"/>
          </a:p>
        </p:txBody>
      </p:sp>
      <p:sp>
        <p:nvSpPr>
          <p:cNvPr id="4" name="Picture Placeholder 3">
            <a:extLst>
              <a:ext uri="{FF2B5EF4-FFF2-40B4-BE49-F238E27FC236}">
                <a16:creationId xmlns:a16="http://schemas.microsoft.com/office/drawing/2014/main" id="{0B05581C-B205-4186-2CE3-885DE545052C}"/>
              </a:ext>
            </a:extLst>
          </p:cNvPr>
          <p:cNvSpPr>
            <a:spLocks noGrp="1"/>
          </p:cNvSpPr>
          <p:nvPr>
            <p:ph type="pic" idx="1"/>
          </p:nvPr>
        </p:nvSpPr>
        <p:spPr>
          <a:xfrm flipV="1">
            <a:off x="14807380" y="5229200"/>
            <a:ext cx="432048" cy="936104"/>
          </a:xfrm>
        </p:spPr>
      </p:sp>
    </p:spTree>
    <p:extLst>
      <p:ext uri="{BB962C8B-B14F-4D97-AF65-F5344CB8AC3E}">
        <p14:creationId xmlns:p14="http://schemas.microsoft.com/office/powerpoint/2010/main" val="742946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2C71E-46C8-6CBA-CB80-9C5F13E10DBB}"/>
              </a:ext>
            </a:extLst>
          </p:cNvPr>
          <p:cNvSpPr>
            <a:spLocks noGrp="1"/>
          </p:cNvSpPr>
          <p:nvPr>
            <p:ph type="title"/>
          </p:nvPr>
        </p:nvSpPr>
        <p:spPr>
          <a:xfrm>
            <a:off x="333772" y="116632"/>
            <a:ext cx="8064896" cy="936104"/>
          </a:xfrm>
        </p:spPr>
        <p:txBody>
          <a:bodyPr/>
          <a:lstStyle/>
          <a:p>
            <a:r>
              <a:rPr lang="en-US" dirty="0"/>
              <a:t>Recommendations</a:t>
            </a:r>
            <a:endParaRPr lang="en-IN" dirty="0"/>
          </a:p>
        </p:txBody>
      </p:sp>
      <p:sp>
        <p:nvSpPr>
          <p:cNvPr id="3" name="Text Placeholder 2">
            <a:extLst>
              <a:ext uri="{FF2B5EF4-FFF2-40B4-BE49-F238E27FC236}">
                <a16:creationId xmlns:a16="http://schemas.microsoft.com/office/drawing/2014/main" id="{7C3326BA-AD55-AF1E-24CE-1D5831E10397}"/>
              </a:ext>
            </a:extLst>
          </p:cNvPr>
          <p:cNvSpPr>
            <a:spLocks noGrp="1"/>
          </p:cNvSpPr>
          <p:nvPr>
            <p:ph type="body" sz="half" idx="2"/>
          </p:nvPr>
        </p:nvSpPr>
        <p:spPr>
          <a:xfrm>
            <a:off x="405780" y="1340768"/>
            <a:ext cx="10501807" cy="5256584"/>
          </a:xfrm>
        </p:spPr>
        <p:txBody>
          <a:bodyPr>
            <a:normAutofit lnSpcReduction="10000"/>
          </a:bodyPr>
          <a:lstStyle/>
          <a:p>
            <a:r>
              <a:rPr lang="en-US" sz="2400" dirty="0"/>
              <a:t>Host Performance Optimization:</a:t>
            </a:r>
          </a:p>
          <a:p>
            <a:pPr marL="342900" indent="-342900">
              <a:buFont typeface="Arial" panose="020B0604020202020204" pitchFamily="34" charset="0"/>
              <a:buChar char="•"/>
            </a:pPr>
            <a:r>
              <a:rPr lang="en-US" sz="2400" dirty="0"/>
              <a:t>Encourage hosts to maintain quick response times to enhance guest satisfaction.</a:t>
            </a:r>
          </a:p>
          <a:p>
            <a:pPr marL="342900" indent="-342900">
              <a:buFont typeface="Arial" panose="020B0604020202020204" pitchFamily="34" charset="0"/>
              <a:buChar char="•"/>
            </a:pPr>
            <a:r>
              <a:rPr lang="en-US" sz="2400" dirty="0"/>
              <a:t>Promote the use of multiple verification methods to build trust with guests.</a:t>
            </a:r>
          </a:p>
          <a:p>
            <a:pPr marL="342900" indent="-342900">
              <a:buFont typeface="Arial" panose="020B0604020202020204" pitchFamily="34" charset="0"/>
              <a:buChar char="•"/>
            </a:pPr>
            <a:r>
              <a:rPr lang="en-US" sz="2400" dirty="0"/>
              <a:t> Consider the benefits of achieving super host status for improved credibility.</a:t>
            </a:r>
          </a:p>
          <a:p>
            <a:pPr marL="342900" indent="-342900">
              <a:buFont typeface="Arial" panose="020B0604020202020204" pitchFamily="34" charset="0"/>
              <a:buChar char="•"/>
            </a:pPr>
            <a:endParaRPr lang="en-US" sz="2400" dirty="0"/>
          </a:p>
          <a:p>
            <a:r>
              <a:rPr lang="en-US" sz="2400" dirty="0"/>
              <a:t>Pricing and Availability Strategies:</a:t>
            </a:r>
          </a:p>
          <a:p>
            <a:pPr marL="342900" indent="-342900">
              <a:buFont typeface="Arial" panose="020B0604020202020204" pitchFamily="34" charset="0"/>
              <a:buChar char="•"/>
            </a:pPr>
            <a:r>
              <a:rPr lang="en-US" sz="2400" dirty="0"/>
              <a:t>Analyze pricing trends for different property and room types to set competitive rates.</a:t>
            </a:r>
          </a:p>
          <a:p>
            <a:pPr marL="342900" indent="-342900">
              <a:buFont typeface="Arial" panose="020B0604020202020204" pitchFamily="34" charset="0"/>
              <a:buChar char="•"/>
            </a:pPr>
            <a:r>
              <a:rPr lang="en-US" sz="2400" dirty="0"/>
              <a:t>Adjust pricing based on accommodates to maximize revenue and occupancy.</a:t>
            </a:r>
          </a:p>
          <a:p>
            <a:pPr marL="342900" indent="-342900">
              <a:buFont typeface="Arial" panose="020B0604020202020204" pitchFamily="34" charset="0"/>
              <a:buChar char="•"/>
            </a:pPr>
            <a:r>
              <a:rPr lang="en-US" sz="2400" dirty="0"/>
              <a:t>Monitor availability to capitalize on high-demand periods and adjust pricing accordingly</a:t>
            </a:r>
            <a:r>
              <a:rPr lang="en-US" dirty="0"/>
              <a:t>.</a:t>
            </a:r>
            <a:endParaRPr lang="en-IN" dirty="0"/>
          </a:p>
        </p:txBody>
      </p:sp>
      <p:sp>
        <p:nvSpPr>
          <p:cNvPr id="4" name="Picture Placeholder 3">
            <a:extLst>
              <a:ext uri="{FF2B5EF4-FFF2-40B4-BE49-F238E27FC236}">
                <a16:creationId xmlns:a16="http://schemas.microsoft.com/office/drawing/2014/main" id="{6124EC75-6A22-9AAD-0EF3-3C914B150F1B}"/>
              </a:ext>
            </a:extLst>
          </p:cNvPr>
          <p:cNvSpPr>
            <a:spLocks noGrp="1"/>
          </p:cNvSpPr>
          <p:nvPr>
            <p:ph type="pic" idx="1"/>
          </p:nvPr>
        </p:nvSpPr>
        <p:spPr>
          <a:xfrm>
            <a:off x="14015292" y="3068960"/>
            <a:ext cx="361257" cy="286544"/>
          </a:xfrm>
        </p:spPr>
      </p:sp>
    </p:spTree>
    <p:extLst>
      <p:ext uri="{BB962C8B-B14F-4D97-AF65-F5344CB8AC3E}">
        <p14:creationId xmlns:p14="http://schemas.microsoft.com/office/powerpoint/2010/main" val="4083752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01DCB-7F50-DFD6-2F4A-3A8553716022}"/>
              </a:ext>
            </a:extLst>
          </p:cNvPr>
          <p:cNvSpPr>
            <a:spLocks noGrp="1"/>
          </p:cNvSpPr>
          <p:nvPr>
            <p:ph type="title"/>
          </p:nvPr>
        </p:nvSpPr>
        <p:spPr>
          <a:xfrm>
            <a:off x="261764" y="260648"/>
            <a:ext cx="5326840" cy="731912"/>
          </a:xfrm>
        </p:spPr>
        <p:txBody>
          <a:bodyPr/>
          <a:lstStyle/>
          <a:p>
            <a:r>
              <a:rPr lang="en-US" dirty="0"/>
              <a:t>Recommendations</a:t>
            </a:r>
            <a:endParaRPr lang="en-IN" dirty="0"/>
          </a:p>
        </p:txBody>
      </p:sp>
      <p:sp>
        <p:nvSpPr>
          <p:cNvPr id="3" name="Text Placeholder 2">
            <a:extLst>
              <a:ext uri="{FF2B5EF4-FFF2-40B4-BE49-F238E27FC236}">
                <a16:creationId xmlns:a16="http://schemas.microsoft.com/office/drawing/2014/main" id="{9722DD83-CB4E-AF38-0061-E2B6F3EF3A71}"/>
              </a:ext>
            </a:extLst>
          </p:cNvPr>
          <p:cNvSpPr>
            <a:spLocks noGrp="1"/>
          </p:cNvSpPr>
          <p:nvPr>
            <p:ph type="body" sz="half" idx="2"/>
          </p:nvPr>
        </p:nvSpPr>
        <p:spPr>
          <a:xfrm>
            <a:off x="405780" y="1484784"/>
            <a:ext cx="10789839" cy="4968552"/>
          </a:xfrm>
        </p:spPr>
        <p:txBody>
          <a:bodyPr>
            <a:normAutofit lnSpcReduction="10000"/>
          </a:bodyPr>
          <a:lstStyle/>
          <a:p>
            <a:r>
              <a:rPr lang="en-US" sz="2400" dirty="0"/>
              <a:t>Guest Satisfaction Enhancement:</a:t>
            </a:r>
          </a:p>
          <a:p>
            <a:pPr marL="342900" indent="-342900">
              <a:buFont typeface="Arial" panose="020B0604020202020204" pitchFamily="34" charset="0"/>
              <a:buChar char="•"/>
            </a:pPr>
            <a:r>
              <a:rPr lang="en-US" sz="2400" dirty="0"/>
              <a:t>Focus on improving review scores by providing exceptional service and amenities.</a:t>
            </a:r>
          </a:p>
          <a:p>
            <a:pPr marL="342900" indent="-342900">
              <a:buFont typeface="Arial" panose="020B0604020202020204" pitchFamily="34" charset="0"/>
              <a:buChar char="•"/>
            </a:pPr>
            <a:r>
              <a:rPr lang="en-US" sz="2400" dirty="0"/>
              <a:t>Track guest satisfaction levels over time to identify areas for improvement.</a:t>
            </a:r>
          </a:p>
          <a:p>
            <a:pPr marL="342900" indent="-342900">
              <a:buFont typeface="Arial" panose="020B0604020202020204" pitchFamily="34" charset="0"/>
              <a:buChar char="•"/>
            </a:pPr>
            <a:r>
              <a:rPr lang="en-US" sz="2400" dirty="0"/>
              <a:t>Tailor property and room offerings to meet guest preferences and enhance satisfaction.</a:t>
            </a:r>
          </a:p>
          <a:p>
            <a:pPr marL="342900" indent="-342900">
              <a:buFont typeface="Arial" panose="020B0604020202020204" pitchFamily="34" charset="0"/>
              <a:buChar char="•"/>
            </a:pPr>
            <a:endParaRPr lang="en-US" sz="2400" dirty="0"/>
          </a:p>
          <a:p>
            <a:r>
              <a:rPr lang="en-US" sz="2400" dirty="0"/>
              <a:t>Property and Room Type Management:</a:t>
            </a:r>
          </a:p>
          <a:p>
            <a:pPr marL="342900" indent="-342900">
              <a:buFont typeface="Arial" panose="020B0604020202020204" pitchFamily="34" charset="0"/>
              <a:buChar char="•"/>
            </a:pPr>
            <a:r>
              <a:rPr lang="en-US" sz="2400" dirty="0"/>
              <a:t>Understand the popularity of different property and room types to optimize inventory.</a:t>
            </a:r>
          </a:p>
          <a:p>
            <a:pPr marL="342900" indent="-342900">
              <a:buFont typeface="Arial" panose="020B0604020202020204" pitchFamily="34" charset="0"/>
              <a:buChar char="•"/>
            </a:pPr>
            <a:r>
              <a:rPr lang="en-US" sz="2400" dirty="0"/>
              <a:t>Diversify offerings based on demand for specific accommodation options.</a:t>
            </a:r>
          </a:p>
          <a:p>
            <a:pPr marL="342900" indent="-342900">
              <a:buFont typeface="Arial" panose="020B0604020202020204" pitchFamily="34" charset="0"/>
              <a:buChar char="•"/>
            </a:pPr>
            <a:r>
              <a:rPr lang="en-US" sz="2400" dirty="0"/>
              <a:t>Utilize insights to enhance marketing strategies and target relevant customer segments.</a:t>
            </a:r>
            <a:endParaRPr lang="en-IN" sz="2400" dirty="0"/>
          </a:p>
        </p:txBody>
      </p:sp>
      <p:sp>
        <p:nvSpPr>
          <p:cNvPr id="4" name="Picture Placeholder 3">
            <a:extLst>
              <a:ext uri="{FF2B5EF4-FFF2-40B4-BE49-F238E27FC236}">
                <a16:creationId xmlns:a16="http://schemas.microsoft.com/office/drawing/2014/main" id="{B8B7DF39-DA4D-7F64-CB8B-6F76DD772A88}"/>
              </a:ext>
            </a:extLst>
          </p:cNvPr>
          <p:cNvSpPr>
            <a:spLocks noGrp="1"/>
          </p:cNvSpPr>
          <p:nvPr>
            <p:ph type="pic" idx="1"/>
          </p:nvPr>
        </p:nvSpPr>
        <p:spPr>
          <a:xfrm>
            <a:off x="13367220" y="6309320"/>
            <a:ext cx="793305" cy="286544"/>
          </a:xfrm>
        </p:spPr>
      </p:sp>
    </p:spTree>
    <p:extLst>
      <p:ext uri="{BB962C8B-B14F-4D97-AF65-F5344CB8AC3E}">
        <p14:creationId xmlns:p14="http://schemas.microsoft.com/office/powerpoint/2010/main" val="1062432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0DE9B-7DD3-E9F3-66DE-8F9ABFB5C594}"/>
              </a:ext>
            </a:extLst>
          </p:cNvPr>
          <p:cNvSpPr>
            <a:spLocks noGrp="1"/>
          </p:cNvSpPr>
          <p:nvPr>
            <p:ph type="title"/>
          </p:nvPr>
        </p:nvSpPr>
        <p:spPr>
          <a:xfrm>
            <a:off x="621804" y="1844824"/>
            <a:ext cx="8352928" cy="2460104"/>
          </a:xfrm>
        </p:spPr>
        <p:txBody>
          <a:bodyPr>
            <a:normAutofit/>
          </a:bodyPr>
          <a:lstStyle/>
          <a:p>
            <a:r>
              <a:rPr lang="en-US" sz="9600" dirty="0"/>
              <a:t>Thank You</a:t>
            </a:r>
            <a:endParaRPr lang="en-IN" sz="9600" dirty="0"/>
          </a:p>
        </p:txBody>
      </p:sp>
      <p:sp>
        <p:nvSpPr>
          <p:cNvPr id="3" name="Text Placeholder 2">
            <a:extLst>
              <a:ext uri="{FF2B5EF4-FFF2-40B4-BE49-F238E27FC236}">
                <a16:creationId xmlns:a16="http://schemas.microsoft.com/office/drawing/2014/main" id="{E36F78D8-97F8-F5F4-E682-146C6D10F01C}"/>
              </a:ext>
            </a:extLst>
          </p:cNvPr>
          <p:cNvSpPr>
            <a:spLocks noGrp="1"/>
          </p:cNvSpPr>
          <p:nvPr>
            <p:ph type="body" sz="half" idx="2"/>
          </p:nvPr>
        </p:nvSpPr>
        <p:spPr>
          <a:xfrm flipH="1">
            <a:off x="10630916" y="5517232"/>
            <a:ext cx="1728192" cy="288032"/>
          </a:xfrm>
        </p:spPr>
        <p:txBody>
          <a:bodyPr>
            <a:normAutofit fontScale="92500" lnSpcReduction="20000"/>
          </a:bodyPr>
          <a:lstStyle/>
          <a:p>
            <a:endParaRPr lang="en-IN" dirty="0"/>
          </a:p>
        </p:txBody>
      </p:sp>
      <p:sp>
        <p:nvSpPr>
          <p:cNvPr id="4" name="Picture Placeholder 3">
            <a:extLst>
              <a:ext uri="{FF2B5EF4-FFF2-40B4-BE49-F238E27FC236}">
                <a16:creationId xmlns:a16="http://schemas.microsoft.com/office/drawing/2014/main" id="{49C9486D-124D-FD9A-2149-DF7ACC220101}"/>
              </a:ext>
            </a:extLst>
          </p:cNvPr>
          <p:cNvSpPr>
            <a:spLocks noGrp="1"/>
          </p:cNvSpPr>
          <p:nvPr>
            <p:ph type="pic" idx="1"/>
          </p:nvPr>
        </p:nvSpPr>
        <p:spPr>
          <a:xfrm>
            <a:off x="10630916" y="5445224"/>
            <a:ext cx="721297" cy="574576"/>
          </a:xfrm>
        </p:spPr>
      </p:sp>
    </p:spTree>
    <p:extLst>
      <p:ext uri="{BB962C8B-B14F-4D97-AF65-F5344CB8AC3E}">
        <p14:creationId xmlns:p14="http://schemas.microsoft.com/office/powerpoint/2010/main" val="1606691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dirty="0"/>
              <a:t>Table of Contents:</a:t>
            </a:r>
          </a:p>
        </p:txBody>
      </p:sp>
      <p:sp>
        <p:nvSpPr>
          <p:cNvPr id="14" name="Content Placeholder 13"/>
          <p:cNvSpPr>
            <a:spLocks noGrp="1"/>
          </p:cNvSpPr>
          <p:nvPr>
            <p:ph idx="1"/>
          </p:nvPr>
        </p:nvSpPr>
        <p:spPr/>
        <p:txBody>
          <a:bodyPr/>
          <a:lstStyle/>
          <a:p>
            <a:pPr marL="0" indent="0">
              <a:spcBef>
                <a:spcPts val="600"/>
              </a:spcBef>
              <a:buNone/>
            </a:pPr>
            <a:r>
              <a:rPr lang="en-US" sz="4800" dirty="0"/>
              <a:t>01				         02</a:t>
            </a:r>
          </a:p>
          <a:p>
            <a:pPr marL="0" indent="0">
              <a:spcBef>
                <a:spcPts val="600"/>
              </a:spcBef>
              <a:buNone/>
            </a:pPr>
            <a:r>
              <a:rPr lang="en-US" dirty="0"/>
              <a:t>Problem Statement                          	   Project Objectives</a:t>
            </a:r>
          </a:p>
          <a:p>
            <a:pPr marL="0" indent="0">
              <a:buNone/>
            </a:pPr>
            <a:endParaRPr lang="en-US" dirty="0"/>
          </a:p>
          <a:p>
            <a:pPr marL="0" indent="0">
              <a:spcBef>
                <a:spcPts val="600"/>
              </a:spcBef>
              <a:buNone/>
            </a:pPr>
            <a:r>
              <a:rPr lang="en-US" sz="4400" dirty="0"/>
              <a:t>03				          04</a:t>
            </a:r>
          </a:p>
          <a:p>
            <a:pPr marL="0" indent="0">
              <a:spcBef>
                <a:spcPts val="600"/>
              </a:spcBef>
              <a:buNone/>
            </a:pPr>
            <a:r>
              <a:rPr lang="en-US" dirty="0"/>
              <a:t>Key Insights                                         	   Recommendations</a:t>
            </a:r>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F7DA5534-977D-DDDD-8325-25B830D875C6}"/>
              </a:ext>
            </a:extLst>
          </p:cNvPr>
          <p:cNvSpPr>
            <a:spLocks noGrp="1"/>
          </p:cNvSpPr>
          <p:nvPr>
            <p:ph idx="1"/>
          </p:nvPr>
        </p:nvSpPr>
        <p:spPr>
          <a:xfrm>
            <a:off x="1522413" y="2132856"/>
            <a:ext cx="9134391" cy="3886944"/>
          </a:xfrm>
        </p:spPr>
        <p:txBody>
          <a:bodyPr/>
          <a:lstStyle/>
          <a:p>
            <a:endParaRPr lang="en-US" dirty="0"/>
          </a:p>
          <a:p>
            <a:r>
              <a:rPr lang="en-US" dirty="0"/>
              <a:t>This project aims to analyze a dataset of hotel aggregator listings using Power BI. The dataset comprises various attributes related to listings, hosts, reviews, and availability. The objective is to create comprehensive visualizations and insights that shed light on trends, patterns, and factors influencing the performance of listings.</a:t>
            </a:r>
            <a:endParaRPr lang="en-IN" dirty="0"/>
          </a:p>
        </p:txBody>
      </p:sp>
    </p:spTree>
    <p:extLst>
      <p:ext uri="{BB962C8B-B14F-4D97-AF65-F5344CB8AC3E}">
        <p14:creationId xmlns:p14="http://schemas.microsoft.com/office/powerpoint/2010/main" val="310620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9836" y="260648"/>
            <a:ext cx="9144001" cy="1371600"/>
          </a:xfrm>
        </p:spPr>
        <p:txBody>
          <a:bodyPr>
            <a:normAutofit/>
          </a:bodyPr>
          <a:lstStyle/>
          <a:p>
            <a:r>
              <a:rPr lang="en-US" sz="4400" dirty="0"/>
              <a:t>Project Objectives</a:t>
            </a:r>
          </a:p>
        </p:txBody>
      </p:sp>
      <p:sp>
        <p:nvSpPr>
          <p:cNvPr id="3" name="Content Placeholder 2"/>
          <p:cNvSpPr>
            <a:spLocks noGrp="1"/>
          </p:cNvSpPr>
          <p:nvPr>
            <p:ph sz="half" idx="1"/>
          </p:nvPr>
        </p:nvSpPr>
        <p:spPr>
          <a:xfrm>
            <a:off x="837828" y="1988840"/>
            <a:ext cx="9774207" cy="4332311"/>
          </a:xfrm>
        </p:spPr>
        <p:txBody>
          <a:bodyPr>
            <a:noAutofit/>
          </a:bodyPr>
          <a:lstStyle/>
          <a:p>
            <a:pPr>
              <a:spcBef>
                <a:spcPts val="1200"/>
              </a:spcBef>
            </a:pPr>
            <a:r>
              <a:rPr lang="en-US" sz="2800" dirty="0"/>
              <a:t>1. Geographical Insights: Visualize the distribution of listings on a map to identify popular neighborhoods.</a:t>
            </a:r>
          </a:p>
          <a:p>
            <a:pPr>
              <a:spcBef>
                <a:spcPts val="1200"/>
              </a:spcBef>
            </a:pPr>
            <a:r>
              <a:rPr lang="en-US" sz="2800" dirty="0"/>
              <a:t>2. Pricing and Availability Analysis: Analyze pricing trends based on property types, room types, and accommodation capacity.</a:t>
            </a:r>
          </a:p>
          <a:p>
            <a:pPr>
              <a:spcBef>
                <a:spcPts val="1200"/>
              </a:spcBef>
            </a:pPr>
            <a:r>
              <a:rPr lang="en-US" sz="2800" dirty="0"/>
              <a:t>3. Host Performance: Evaluate host characteristics, including super host status, response times, and verification method</a:t>
            </a:r>
          </a:p>
          <a:p>
            <a:pPr>
              <a:spcBef>
                <a:spcPts val="1200"/>
              </a:spcBef>
            </a:pPr>
            <a:r>
              <a:rPr lang="en-US" sz="2800" dirty="0"/>
              <a:t>4. Review Scores and Guest Satisfaction : Examine review scores and their impact on overall listing performance.</a:t>
            </a:r>
          </a:p>
          <a:p>
            <a:pPr>
              <a:spcBef>
                <a:spcPts val="1200"/>
              </a:spcBef>
            </a:pPr>
            <a:r>
              <a:rPr lang="en-US" sz="2800" dirty="0"/>
              <a:t>5. Property Type and Room Analysis: Analyze the distribution of property types and room types.</a:t>
            </a:r>
          </a:p>
        </p:txBody>
      </p:sp>
      <p:sp>
        <p:nvSpPr>
          <p:cNvPr id="5" name="Content Placeholder 4">
            <a:extLst>
              <a:ext uri="{FF2B5EF4-FFF2-40B4-BE49-F238E27FC236}">
                <a16:creationId xmlns:a16="http://schemas.microsoft.com/office/drawing/2014/main" id="{2D0B481D-6767-59A0-4095-907D75504A3C}"/>
              </a:ext>
            </a:extLst>
          </p:cNvPr>
          <p:cNvSpPr>
            <a:spLocks noGrp="1"/>
          </p:cNvSpPr>
          <p:nvPr>
            <p:ph sz="half" idx="2"/>
          </p:nvPr>
        </p:nvSpPr>
        <p:spPr>
          <a:xfrm>
            <a:off x="11567020" y="863001"/>
            <a:ext cx="144016" cy="45719"/>
          </a:xfrm>
        </p:spPr>
        <p:txBody>
          <a:bodyPr>
            <a:noAutofit/>
          </a:bodyPr>
          <a:lstStyle/>
          <a:p>
            <a:endParaRPr lang="en-US" dirty="0"/>
          </a:p>
          <a:p>
            <a:endParaRPr lang="en-IN" dirty="0"/>
          </a:p>
        </p:txBody>
      </p:sp>
    </p:spTree>
    <p:extLst>
      <p:ext uri="{BB962C8B-B14F-4D97-AF65-F5344CB8AC3E}">
        <p14:creationId xmlns:p14="http://schemas.microsoft.com/office/powerpoint/2010/main" val="420698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333772" y="260648"/>
            <a:ext cx="9144001" cy="771872"/>
          </a:xfrm>
        </p:spPr>
        <p:txBody>
          <a:bodyPr/>
          <a:lstStyle/>
          <a:p>
            <a:r>
              <a:rPr lang="en-US" dirty="0"/>
              <a:t>Import Data In Power BI</a:t>
            </a:r>
          </a:p>
        </p:txBody>
      </p:sp>
      <p:pic>
        <p:nvPicPr>
          <p:cNvPr id="6" name="Content Placeholder 5">
            <a:extLst>
              <a:ext uri="{FF2B5EF4-FFF2-40B4-BE49-F238E27FC236}">
                <a16:creationId xmlns:a16="http://schemas.microsoft.com/office/drawing/2014/main" id="{705EEC50-754F-43C6-945D-558B7905D8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748" y="1556792"/>
            <a:ext cx="4824536" cy="4531568"/>
          </a:xfrm>
        </p:spPr>
      </p:pic>
      <p:pic>
        <p:nvPicPr>
          <p:cNvPr id="8" name="Picture 7">
            <a:extLst>
              <a:ext uri="{FF2B5EF4-FFF2-40B4-BE49-F238E27FC236}">
                <a16:creationId xmlns:a16="http://schemas.microsoft.com/office/drawing/2014/main" id="{77B63153-48D9-C913-DA41-1ADC81B3EA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319" y="1335968"/>
            <a:ext cx="6916701" cy="5117368"/>
          </a:xfrm>
          <a:prstGeom prst="rect">
            <a:avLst/>
          </a:prstGeom>
        </p:spPr>
      </p:pic>
    </p:spTree>
    <p:extLst>
      <p:ext uri="{BB962C8B-B14F-4D97-AF65-F5344CB8AC3E}">
        <p14:creationId xmlns:p14="http://schemas.microsoft.com/office/powerpoint/2010/main" val="46223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349B9B56-D409-3E1F-2CA7-05808A3E2F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772" y="332656"/>
            <a:ext cx="11449272" cy="6334273"/>
          </a:xfrm>
          <a:prstGeom prst="rect">
            <a:avLst/>
          </a:prstGeom>
        </p:spPr>
      </p:pic>
    </p:spTree>
    <p:extLst>
      <p:ext uri="{BB962C8B-B14F-4D97-AF65-F5344CB8AC3E}">
        <p14:creationId xmlns:p14="http://schemas.microsoft.com/office/powerpoint/2010/main" val="247816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- 2</a:t>
            </a:r>
          </a:p>
        </p:txBody>
      </p:sp>
      <p:sp>
        <p:nvSpPr>
          <p:cNvPr id="3" name="Text Placeholder 2"/>
          <p:cNvSpPr>
            <a:spLocks noGrp="1"/>
          </p:cNvSpPr>
          <p:nvPr>
            <p:ph type="body" idx="1"/>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lstStyle/>
          <a:p>
            <a:endParaRPr lang="en-US" dirty="0"/>
          </a:p>
        </p:txBody>
      </p:sp>
      <p:pic>
        <p:nvPicPr>
          <p:cNvPr id="8" name="Content Placeholder 7">
            <a:extLst>
              <a:ext uri="{FF2B5EF4-FFF2-40B4-BE49-F238E27FC236}">
                <a16:creationId xmlns:a16="http://schemas.microsoft.com/office/drawing/2014/main" id="{942E815B-3511-D0FF-2E6A-CF8FE42CB9A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61764" y="620688"/>
            <a:ext cx="11659028" cy="6015166"/>
          </a:xfrm>
        </p:spPr>
      </p:pic>
    </p:spTree>
    <p:extLst>
      <p:ext uri="{BB962C8B-B14F-4D97-AF65-F5344CB8AC3E}">
        <p14:creationId xmlns:p14="http://schemas.microsoft.com/office/powerpoint/2010/main" val="2681425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- 3</a:t>
            </a:r>
          </a:p>
        </p:txBody>
      </p:sp>
      <p:pic>
        <p:nvPicPr>
          <p:cNvPr id="4" name="Picture 3">
            <a:extLst>
              <a:ext uri="{FF2B5EF4-FFF2-40B4-BE49-F238E27FC236}">
                <a16:creationId xmlns:a16="http://schemas.microsoft.com/office/drawing/2014/main" id="{CE0B249A-0A90-0DD4-86C9-77712C1604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836" y="332656"/>
            <a:ext cx="10153128" cy="6336704"/>
          </a:xfrm>
          <a:prstGeom prst="rect">
            <a:avLst/>
          </a:prstGeom>
        </p:spPr>
      </p:pic>
    </p:spTree>
    <p:extLst>
      <p:ext uri="{BB962C8B-B14F-4D97-AF65-F5344CB8AC3E}">
        <p14:creationId xmlns:p14="http://schemas.microsoft.com/office/powerpoint/2010/main" val="259050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- 4</a:t>
            </a:r>
          </a:p>
        </p:txBody>
      </p:sp>
      <p:sp>
        <p:nvSpPr>
          <p:cNvPr id="4" name="Text Placeholder 3"/>
          <p:cNvSpPr>
            <a:spLocks noGrp="1"/>
          </p:cNvSpPr>
          <p:nvPr>
            <p:ph type="body" sz="half" idx="2"/>
          </p:nvPr>
        </p:nvSpPr>
        <p:spPr/>
        <p:txBody>
          <a:bodyPr/>
          <a:lstStyle/>
          <a:p>
            <a:endParaRPr lang="en-US" dirty="0"/>
          </a:p>
        </p:txBody>
      </p:sp>
      <p:pic>
        <p:nvPicPr>
          <p:cNvPr id="6" name="Content Placeholder 5">
            <a:extLst>
              <a:ext uri="{FF2B5EF4-FFF2-40B4-BE49-F238E27FC236}">
                <a16:creationId xmlns:a16="http://schemas.microsoft.com/office/drawing/2014/main" id="{6D2535BF-C3AF-67DC-22F9-DE5C3712CC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3772" y="260648"/>
            <a:ext cx="11381892" cy="6408712"/>
          </a:xfrm>
        </p:spPr>
      </p:pic>
    </p:spTree>
    <p:extLst>
      <p:ext uri="{BB962C8B-B14F-4D97-AF65-F5344CB8AC3E}">
        <p14:creationId xmlns:p14="http://schemas.microsoft.com/office/powerpoint/2010/main" val="276513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53</TotalTime>
  <Words>605</Words>
  <Application>Microsoft Office PowerPoint</Application>
  <PresentationFormat>Custom</PresentationFormat>
  <Paragraphs>49</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Bell MT</vt:lpstr>
      <vt:lpstr>Corbel</vt:lpstr>
      <vt:lpstr>Digital Blue Tunnel 16x9</vt:lpstr>
      <vt:lpstr>Hotel Aggregator Analysis In PowerBI</vt:lpstr>
      <vt:lpstr>Table of Contents:</vt:lpstr>
      <vt:lpstr>Problem Statement</vt:lpstr>
      <vt:lpstr>Project Objectives</vt:lpstr>
      <vt:lpstr>Import Data In Power BI</vt:lpstr>
      <vt:lpstr>PowerPoint Presentation</vt:lpstr>
      <vt:lpstr>Add a Slide Title - 2</vt:lpstr>
      <vt:lpstr>Add a Slide Title - 3</vt:lpstr>
      <vt:lpstr>Add a Slide Title - 4</vt:lpstr>
      <vt:lpstr>Add a Slide Title - 5</vt:lpstr>
      <vt:lpstr>Key insights </vt:lpstr>
      <vt:lpstr>Recommendations</vt:lpstr>
      <vt:lpstr>Recommendations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Aggregator Analysis In PowerBI</dc:title>
  <dc:creator>Harsh sahu</dc:creator>
  <cp:lastModifiedBy>Harsh sahu</cp:lastModifiedBy>
  <cp:revision>1</cp:revision>
  <dcterms:created xsi:type="dcterms:W3CDTF">2024-05-16T10:16:38Z</dcterms:created>
  <dcterms:modified xsi:type="dcterms:W3CDTF">2024-05-16T11:55:01Z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